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15" r:id="rId3"/>
    <p:sldId id="413" r:id="rId4"/>
    <p:sldId id="408" r:id="rId5"/>
    <p:sldId id="416" r:id="rId6"/>
    <p:sldId id="414" r:id="rId7"/>
    <p:sldId id="417" r:id="rId8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nārs Zandersons" initials="AZ" lastIdx="1" clrIdx="0"/>
  <p:cmAuthor id="1" name="Māris Klaučs" initials="MK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31922"/>
    <a:srgbClr val="FFCC99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4" autoAdjust="0"/>
    <p:restoredTop sz="90619" autoAdjust="0"/>
  </p:normalViewPr>
  <p:slideViewPr>
    <p:cSldViewPr>
      <p:cViewPr>
        <p:scale>
          <a:sx n="110" d="100"/>
          <a:sy n="110" d="100"/>
        </p:scale>
        <p:origin x="1902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r">
              <a:defRPr sz="1300"/>
            </a:lvl1pPr>
          </a:lstStyle>
          <a:p>
            <a:fld id="{2CF2FB47-1EC2-4F8D-AFC5-7C51F5D3566E}" type="datetimeFigureOut">
              <a:rPr lang="lv-LV" smtClean="0"/>
              <a:pPr/>
              <a:t>09.12.2019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4" tIns="47428" rIns="94854" bIns="47428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4" tIns="47428" rIns="94854" bIns="474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r">
              <a:defRPr sz="1300"/>
            </a:lvl1pPr>
          </a:lstStyle>
          <a:p>
            <a:fld id="{319B8828-AFF6-4F75-8EC1-4F4E0D5555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971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688">
              <a:defRPr/>
            </a:pPr>
            <a:endParaRPr lang="lv-LV" sz="13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8828-AFF6-4F75-8EC1-4F4E0D555508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88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8828-AFF6-4F75-8EC1-4F4E0D555508}" type="slidenum">
              <a:rPr lang="lv-LV" smtClean="0">
                <a:solidFill>
                  <a:prstClr val="black"/>
                </a:solidFill>
              </a:rPr>
              <a:pPr/>
              <a:t>2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8828-AFF6-4F75-8EC1-4F4E0D555508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173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8828-AFF6-4F75-8EC1-4F4E0D555508}" type="slidenum">
              <a:rPr lang="lv-LV" smtClean="0">
                <a:solidFill>
                  <a:prstClr val="black"/>
                </a:solidFill>
              </a:rPr>
              <a:pPr/>
              <a:t>5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8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8828-AFF6-4F75-8EC1-4F4E0D555508}" type="slidenum">
              <a:rPr lang="lv-LV" smtClean="0">
                <a:solidFill>
                  <a:prstClr val="black"/>
                </a:solidFill>
              </a:rPr>
              <a:pPr/>
              <a:t>6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3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B8828-AFF6-4F75-8EC1-4F4E0D555508}" type="slidenum">
              <a:rPr lang="lv-LV" smtClean="0">
                <a:solidFill>
                  <a:prstClr val="black"/>
                </a:solidFill>
              </a:rPr>
              <a:pPr/>
              <a:t>7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4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4581128"/>
            <a:ext cx="6400800" cy="175260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86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6E75-4E8B-421A-9898-B4AA8C93E0BB}" type="datetime1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835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8538-64B7-41FA-8802-4B84AB758F79}" type="datetime1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21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998A-D5DC-4328-8EF5-1D800F0F4575}" type="datetime1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030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7D67-BE21-4DB5-ADAF-ED96B510DC4F}" type="datetime1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315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E97B-C0FD-4800-89FB-0B759514DCA8}" type="datetime1">
              <a:rPr lang="lv-LV" smtClean="0"/>
              <a:t>09.12.2019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083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9F1D-352E-46ED-A2C8-1751E53657F3}" type="datetime1">
              <a:rPr lang="lv-LV" smtClean="0"/>
              <a:t>09.12.2019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04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FC69-480D-4A14-91A5-13247CABF5A0}" type="datetime1">
              <a:rPr lang="lv-LV" smtClean="0"/>
              <a:t>09.12.2019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81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BDE6-AF23-43B5-9264-CF272496B59F}" type="datetime1">
              <a:rPr lang="lv-LV" smtClean="0"/>
              <a:t>09.12.2019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005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D10D-FE10-4EFD-B524-B44831430DC2}" type="datetime1">
              <a:rPr lang="lv-LV" smtClean="0"/>
              <a:t>09.12.2019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866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3CD2-B113-42B2-BEEE-E80B7C62882E}" type="datetime1">
              <a:rPr lang="lv-LV" smtClean="0"/>
              <a:t>09.12.2019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710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260" y="169763"/>
            <a:ext cx="5796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495325"/>
            <a:ext cx="8064896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227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AE69756D-1BA1-4741-AD1E-703C0B8FBB4C}" type="datetime1">
              <a:rPr lang="lv-LV" smtClean="0"/>
              <a:t>09.12.2019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552" y="6356350"/>
            <a:ext cx="3615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56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3264A994-D906-459A-A008-5230351B2E69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Picture 2" descr="D:\Dokumenti\Stila lietas\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18" y="299789"/>
            <a:ext cx="2058718" cy="9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okumenti\Stila lietas\plans-bw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1" y="159380"/>
            <a:ext cx="5865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4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931922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128792" cy="1470025"/>
          </a:xfrm>
        </p:spPr>
        <p:txBody>
          <a:bodyPr>
            <a:noAutofit/>
          </a:bodyPr>
          <a:lstStyle/>
          <a:p>
            <a:r>
              <a:rPr lang="lv-LV" sz="3600" dirty="0" smtClean="0"/>
              <a:t>Radiofrekvenču spektra pieejamība 5G mobilo sakaru tīkliem</a:t>
            </a:r>
            <a:endParaRPr lang="lv-LV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672" y="5949280"/>
            <a:ext cx="6400800" cy="312440"/>
          </a:xfrm>
        </p:spPr>
        <p:txBody>
          <a:bodyPr>
            <a:noAutofit/>
          </a:bodyPr>
          <a:lstStyle/>
          <a:p>
            <a:r>
              <a:rPr lang="lv-LV" dirty="0" smtClean="0"/>
              <a:t>11.12.2019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301208"/>
            <a:ext cx="350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>
                <a:latin typeface="Franklin Gothic Book" panose="020B0503020102020204" pitchFamily="34" charset="0"/>
              </a:rPr>
              <a:t>VAS «Elektroniskie sakari»</a:t>
            </a:r>
            <a:endParaRPr lang="lv-LV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901" y="188640"/>
            <a:ext cx="5975667" cy="1143000"/>
          </a:xfrm>
        </p:spPr>
        <p:txBody>
          <a:bodyPr>
            <a:noAutofit/>
          </a:bodyPr>
          <a:lstStyle/>
          <a:p>
            <a:pPr lvl="0"/>
            <a:r>
              <a:rPr lang="lv-LV" dirty="0"/>
              <a:t>Radiofrekvenču </a:t>
            </a:r>
            <a:r>
              <a:rPr lang="lv-LV" dirty="0" smtClean="0"/>
              <a:t>spektrs IMT sistēmām (2G - 5G ... )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998A-D5DC-4328-8EF5-1D800F0F4575}" type="datetime1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09.12.2019</a:t>
            </a:fld>
            <a:endParaRPr lang="lv-LV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lv-LV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3568" y="1528052"/>
            <a:ext cx="8114915" cy="4853276"/>
            <a:chOff x="683568" y="1268760"/>
            <a:chExt cx="8114915" cy="48532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268760"/>
              <a:ext cx="8114915" cy="48249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32310" y="3906259"/>
              <a:ext cx="17661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7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Frekvenču joslas virs 24 GHz)</a:t>
              </a:r>
              <a:endParaRPr lang="lv-LV" sz="1700" dirty="0">
                <a:solidFill>
                  <a:srgbClr val="93192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952" y="4286999"/>
              <a:ext cx="1462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+ L josla</a:t>
              </a:r>
            </a:p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+700 MHz</a:t>
              </a:r>
              <a:endParaRPr lang="lv-LV" sz="1600" dirty="0">
                <a:solidFill>
                  <a:srgbClr val="93192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3768" y="4653136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450 MHz</a:t>
              </a:r>
              <a:b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</a:br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 ...</a:t>
              </a:r>
            </a:p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3,8 GHz</a:t>
              </a:r>
              <a:endParaRPr lang="lv-LV" sz="1600" dirty="0">
                <a:solidFill>
                  <a:srgbClr val="93192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9941" y="3657517"/>
              <a:ext cx="1462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26 GHz</a:t>
              </a:r>
              <a:endParaRPr lang="lv-LV" sz="1600" dirty="0">
                <a:solidFill>
                  <a:srgbClr val="93192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2262354"/>
              <a:ext cx="1462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26 GHz</a:t>
              </a:r>
            </a:p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40 GHz</a:t>
              </a:r>
            </a:p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45 GHz</a:t>
              </a:r>
            </a:p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70 GHz</a:t>
              </a:r>
              <a:endParaRPr lang="lv-LV" sz="1600" dirty="0">
                <a:solidFill>
                  <a:srgbClr val="93192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4778" y="4653136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450 MHz</a:t>
              </a:r>
              <a:b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</a:br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 ...</a:t>
              </a:r>
            </a:p>
            <a:p>
              <a:r>
                <a:rPr lang="lv-LV" sz="1600" dirty="0" smtClean="0">
                  <a:solidFill>
                    <a:srgbClr val="931922"/>
                  </a:solidFill>
                  <a:latin typeface="Franklin Gothic Book" panose="020B0503020102020204" pitchFamily="34" charset="0"/>
                </a:rPr>
                <a:t>3,8 GHz</a:t>
              </a:r>
              <a:endParaRPr lang="lv-LV" sz="1600" dirty="0">
                <a:solidFill>
                  <a:srgbClr val="931922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70194" y="5752704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>
                  <a:solidFill>
                    <a:srgbClr val="0000FF"/>
                  </a:solidFill>
                </a:rPr>
                <a:t>...</a:t>
              </a:r>
              <a:endParaRPr lang="lv-LV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6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60" y="-18256"/>
            <a:ext cx="5796620" cy="1143000"/>
          </a:xfrm>
        </p:spPr>
        <p:txBody>
          <a:bodyPr/>
          <a:lstStyle/>
          <a:p>
            <a:r>
              <a:rPr lang="lv-LV" dirty="0"/>
              <a:t>5G tīklu attīstība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998A-D5DC-4328-8EF5-1D800F0F4575}" type="datetime1">
              <a:rPr lang="lv-LV" smtClean="0"/>
              <a:t>09.12.2019</a:t>
            </a:fld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3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65" y="1271461"/>
            <a:ext cx="7431243" cy="49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FAC6-E1E2-4191-B429-D0CBF45F531F}" type="datetime1">
              <a:rPr lang="lv-LV" smtClean="0"/>
              <a:t>09.12.2019</a:t>
            </a:fld>
            <a:endParaRPr lang="lv-LV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5616" y="2276872"/>
            <a:ext cx="5916421" cy="1167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31922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v-LV" sz="4800" dirty="0" smtClean="0"/>
              <a:t>       Jautājumi!</a:t>
            </a:r>
            <a:endParaRPr lang="lv-LV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36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796620" cy="1143000"/>
          </a:xfrm>
        </p:spPr>
        <p:txBody>
          <a:bodyPr>
            <a:normAutofit/>
          </a:bodyPr>
          <a:lstStyle/>
          <a:p>
            <a:pPr lvl="0"/>
            <a:r>
              <a:rPr lang="lv-LV" sz="2800" dirty="0" smtClean="0"/>
              <a:t>Kuras joslas pieejamas 5G no lietošanā esošajām?</a:t>
            </a:r>
            <a:endParaRPr lang="lv-LV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998A-D5DC-4328-8EF5-1D800F0F4575}" type="datetime1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09.12.2019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87624" y="1219209"/>
          <a:ext cx="6908072" cy="480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0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Frekvenču josla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Iekļauti MK Nr.143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 piešķirtas </a:t>
                      </a:r>
                    </a:p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lietošanas tiesības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Komentārs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450,0–457,5 MHz / </a:t>
                      </a:r>
                    </a:p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460,0–467,5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MHz 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Daļai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Iedalīts IMT sistēmām.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Jāveic</a:t>
                      </a:r>
                      <a:r>
                        <a:rPr lang="lv-L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grozījumi NRFP (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radiosaskarnē</a:t>
                      </a:r>
                      <a:r>
                        <a:rPr lang="lv-L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CDMA, LTE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76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791–821 MHz</a:t>
                      </a:r>
                      <a:r>
                        <a:rPr lang="lv-L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/ </a:t>
                      </a:r>
                    </a:p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832–862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MHz 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Ir pieejams  </a:t>
                      </a:r>
                    </a:p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(iedalīts MFCN</a:t>
                      </a:r>
                      <a:r>
                        <a:rPr lang="lv-L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sistēmām)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880–915 MHz /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925–960 </a:t>
                      </a:r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MHz 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Jāveic grozījumi NRFP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(iedalīts IMT-2000)</a:t>
                      </a:r>
                      <a:endParaRPr lang="lv-LV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1427–1517 MHz</a:t>
                      </a:r>
                      <a:endParaRPr lang="lv-LV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sng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Plānota</a:t>
                      </a:r>
                      <a:r>
                        <a:rPr lang="lv-LV" sz="1200" b="0" i="0" u="sng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izsole 2020. gadā</a:t>
                      </a:r>
                      <a:r>
                        <a:rPr lang="lv-LV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(spektra apjomam </a:t>
                      </a: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lv-LV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MHz) </a:t>
                      </a:r>
                      <a:endParaRPr lang="lv-LV" sz="1200" b="0" i="0" u="sng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69943"/>
                  </a:ext>
                </a:extLst>
              </a:tr>
              <a:tr h="361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1710–1785 MHz</a:t>
                      </a:r>
                      <a:r>
                        <a:rPr lang="lv-LV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1805–1880 </a:t>
                      </a:r>
                      <a:r>
                        <a:rPr lang="lv-LV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MHz 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Jāveic grozījumi NRFP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(iedalīts IMT-2000)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4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1900–1920 MHz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CEPT skata citiem lietojumiem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4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1920–1980 MHz /</a:t>
                      </a:r>
                    </a:p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2110–2170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MHz 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Jāveic grozījumi NRFP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(iedalīts IMT-2000)</a:t>
                      </a:r>
                      <a:endParaRPr lang="lv-L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2300–2370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MHz 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800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800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800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 pieejams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(iedalīts IMT sistēmām)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800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8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2500–2690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MHz 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 pieejams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(iedalīts IMT sistēmām)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8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3400–3800 MHz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</a:t>
                      </a: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 pieejams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(iedalīts IMT/BWA sistēmām)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rgbClr val="92D050"/>
                        </a:gs>
                        <a:gs pos="99583">
                          <a:srgbClr val="92D050"/>
                        </a:gs>
                        <a:gs pos="50000">
                          <a:srgbClr val="92D050"/>
                        </a:gs>
                        <a:gs pos="0">
                          <a:srgbClr val="92D05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53332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6050523"/>
            <a:ext cx="6818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 smtClean="0"/>
              <a:t>* Atkarībā no nākotnes tehnoloģijām, būs nepieciešams precizēt tehniskos nosacījumus normatīvajos aktos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8780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760640" cy="1143000"/>
          </a:xfrm>
        </p:spPr>
        <p:txBody>
          <a:bodyPr/>
          <a:lstStyle/>
          <a:p>
            <a:r>
              <a:rPr lang="lv-LV" dirty="0" smtClean="0"/>
              <a:t>Nākotnes 5G joslas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998A-D5DC-4328-8EF5-1D800F0F4575}" type="datetime1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09.12.2019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59632" y="1052736"/>
            <a:ext cx="3111548" cy="443414"/>
            <a:chOff x="4723705" y="0"/>
            <a:chExt cx="3111548" cy="443414"/>
          </a:xfrm>
        </p:grpSpPr>
        <p:sp>
          <p:nvSpPr>
            <p:cNvPr id="8" name="Rectangle 7"/>
            <p:cNvSpPr/>
            <p:nvPr/>
          </p:nvSpPr>
          <p:spPr>
            <a:xfrm>
              <a:off x="4723705" y="0"/>
              <a:ext cx="3111548" cy="4434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4723705" y="0"/>
              <a:ext cx="3111548" cy="443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smtClean="0">
                  <a:latin typeface="Franklin Gothic Book" panose="020B0503020102020204" pitchFamily="34" charset="0"/>
                </a:rPr>
                <a:t>Nākotnes perspektīvā</a:t>
              </a:r>
              <a:endParaRPr lang="lv-LV" sz="2000" b="1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75368" y="1565920"/>
            <a:ext cx="3496670" cy="246832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84268" y="2002983"/>
            <a:ext cx="154128" cy="154128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6154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1449626" y="1925960"/>
            <a:ext cx="5642654" cy="359273"/>
            <a:chOff x="5148952" y="770220"/>
            <a:chExt cx="5642654" cy="359273"/>
          </a:xfrm>
        </p:grpSpPr>
        <p:sp>
          <p:nvSpPr>
            <p:cNvPr id="13" name="Rectangle 12"/>
            <p:cNvSpPr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148952" y="770220"/>
              <a:ext cx="5642654" cy="359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kern="1200" dirty="0" smtClean="0">
                  <a:latin typeface="Franklin Gothic Book" panose="020B0503020102020204" pitchFamily="34" charset="0"/>
                </a:rPr>
                <a:t>694 </a:t>
              </a:r>
              <a:r>
                <a:rPr lang="lv-LV" sz="2000" dirty="0" smtClean="0">
                  <a:latin typeface="Franklin Gothic Book" panose="020B0503020102020204" pitchFamily="34" charset="0"/>
                </a:rPr>
                <a:t>– </a:t>
              </a:r>
              <a:r>
                <a:rPr lang="lv-LV" sz="2000" kern="1200" dirty="0" smtClean="0">
                  <a:latin typeface="Franklin Gothic Book" panose="020B0503020102020204" pitchFamily="34" charset="0"/>
                </a:rPr>
                <a:t>790 MHz (pieejama no 2022. gada)</a:t>
              </a:r>
              <a:endParaRPr lang="lv-LV" sz="20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65600" y="1668892"/>
            <a:ext cx="154132" cy="154132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1282704" y="2430104"/>
            <a:ext cx="154128" cy="154128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6154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1448062" y="2353081"/>
            <a:ext cx="7372410" cy="359273"/>
            <a:chOff x="5148953" y="770220"/>
            <a:chExt cx="3957810" cy="359273"/>
          </a:xfrm>
        </p:grpSpPr>
        <p:sp>
          <p:nvSpPr>
            <p:cNvPr id="22" name="Rectangle 21"/>
            <p:cNvSpPr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5148953" y="770220"/>
              <a:ext cx="3957810" cy="359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 smtClean="0">
                  <a:latin typeface="Franklin Gothic Book" panose="020B0503020102020204" pitchFamily="34" charset="0"/>
                </a:rPr>
                <a:t>24,5 – 27,5 GHz</a:t>
              </a:r>
              <a:r>
                <a:rPr lang="lv-LV" sz="2000" kern="1200" dirty="0" smtClean="0">
                  <a:latin typeface="Franklin Gothic Book" panose="020B0503020102020204" pitchFamily="34" charset="0"/>
                </a:rPr>
                <a:t> (plānota pārplānošana 2020. gadā)</a:t>
              </a:r>
              <a:endParaRPr lang="lv-LV" sz="20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276838" y="3792845"/>
            <a:ext cx="3496670" cy="246832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29" name="Rectangle 28"/>
          <p:cNvSpPr/>
          <p:nvPr/>
        </p:nvSpPr>
        <p:spPr>
          <a:xfrm>
            <a:off x="1285738" y="4298111"/>
            <a:ext cx="154128" cy="154128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6154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1451096" y="4221088"/>
            <a:ext cx="4777088" cy="359273"/>
            <a:chOff x="5148952" y="770220"/>
            <a:chExt cx="4777088" cy="359273"/>
          </a:xfrm>
        </p:grpSpPr>
        <p:sp>
          <p:nvSpPr>
            <p:cNvPr id="31" name="Rectangle 30"/>
            <p:cNvSpPr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5148952" y="770220"/>
              <a:ext cx="4777088" cy="359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>
                  <a:latin typeface="Franklin Gothic Book" panose="020B0503020102020204" pitchFamily="34" charset="0"/>
                </a:rPr>
                <a:t>24, </a:t>
              </a:r>
              <a:r>
                <a:rPr lang="lv-LV" sz="2000" dirty="0" smtClean="0">
                  <a:latin typeface="Franklin Gothic Book" panose="020B0503020102020204" pitchFamily="34" charset="0"/>
                </a:rPr>
                <a:t>25 – 27,5 GHz</a:t>
              </a:r>
              <a:endParaRPr lang="lv-LV" sz="20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67070" y="3895817"/>
            <a:ext cx="154132" cy="154132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/>
          <p:cNvSpPr/>
          <p:nvPr/>
        </p:nvSpPr>
        <p:spPr>
          <a:xfrm>
            <a:off x="1284174" y="4658918"/>
            <a:ext cx="154128" cy="154128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6154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oup 34"/>
          <p:cNvGrpSpPr/>
          <p:nvPr/>
        </p:nvGrpSpPr>
        <p:grpSpPr>
          <a:xfrm>
            <a:off x="1449532" y="4581895"/>
            <a:ext cx="4780122" cy="359273"/>
            <a:chOff x="5148953" y="770220"/>
            <a:chExt cx="3300644" cy="359273"/>
          </a:xfrm>
        </p:grpSpPr>
        <p:sp>
          <p:nvSpPr>
            <p:cNvPr id="36" name="Rectangle 35"/>
            <p:cNvSpPr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 smtClean="0">
                  <a:latin typeface="Franklin Gothic Book" panose="020B0503020102020204" pitchFamily="34" charset="0"/>
                </a:rPr>
                <a:t>37 – 43,5 GHz</a:t>
              </a:r>
              <a:endParaRPr lang="lv-LV" sz="20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82704" y="5018958"/>
            <a:ext cx="154128" cy="154128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6154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38"/>
          <p:cNvGrpSpPr/>
          <p:nvPr/>
        </p:nvGrpSpPr>
        <p:grpSpPr>
          <a:xfrm>
            <a:off x="1448062" y="4941935"/>
            <a:ext cx="4780122" cy="359273"/>
            <a:chOff x="5148953" y="770220"/>
            <a:chExt cx="3300644" cy="359273"/>
          </a:xfrm>
        </p:grpSpPr>
        <p:sp>
          <p:nvSpPr>
            <p:cNvPr id="40" name="Rectangle 39"/>
            <p:cNvSpPr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/>
            <p:cNvSpPr txBox="1"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 smtClean="0">
                  <a:latin typeface="Franklin Gothic Book" panose="020B0503020102020204" pitchFamily="34" charset="0"/>
                </a:rPr>
                <a:t>45,5 – 47 GHz</a:t>
              </a:r>
              <a:endParaRPr lang="lv-LV" sz="20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282704" y="5378998"/>
            <a:ext cx="154128" cy="154128"/>
          </a:xfrm>
          <a:prstGeom prst="rect">
            <a:avLst/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-6154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3" name="Group 42"/>
          <p:cNvGrpSpPr/>
          <p:nvPr/>
        </p:nvGrpSpPr>
        <p:grpSpPr>
          <a:xfrm>
            <a:off x="1448062" y="5301975"/>
            <a:ext cx="4780122" cy="359273"/>
            <a:chOff x="5148953" y="770220"/>
            <a:chExt cx="3300644" cy="359273"/>
          </a:xfrm>
        </p:grpSpPr>
        <p:sp>
          <p:nvSpPr>
            <p:cNvPr id="44" name="Rectangle 43"/>
            <p:cNvSpPr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5148953" y="770220"/>
              <a:ext cx="3300644" cy="359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 smtClean="0">
                  <a:latin typeface="Franklin Gothic Book" panose="020B0503020102020204" pitchFamily="34" charset="0"/>
                </a:rPr>
                <a:t>66 – 71 GHz</a:t>
              </a:r>
              <a:endParaRPr lang="lv-LV" sz="2000" kern="1200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67071" y="3140968"/>
            <a:ext cx="3880994" cy="599330"/>
            <a:chOff x="4602974" y="0"/>
            <a:chExt cx="3232279" cy="599330"/>
          </a:xfrm>
        </p:grpSpPr>
        <p:sp>
          <p:nvSpPr>
            <p:cNvPr id="47" name="Rectangle 46"/>
            <p:cNvSpPr/>
            <p:nvPr/>
          </p:nvSpPr>
          <p:spPr>
            <a:xfrm>
              <a:off x="4723705" y="0"/>
              <a:ext cx="3111548" cy="4434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TextBox 47"/>
            <p:cNvSpPr txBox="1"/>
            <p:nvPr/>
          </p:nvSpPr>
          <p:spPr>
            <a:xfrm>
              <a:off x="4602974" y="155916"/>
              <a:ext cx="3111548" cy="443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smtClean="0">
                  <a:latin typeface="Franklin Gothic Book" panose="020B0503020102020204" pitchFamily="34" charset="0"/>
                </a:rPr>
                <a:t>Joslas identificētas IMT (WRC-19)</a:t>
              </a:r>
              <a:endParaRPr lang="lv-LV" sz="2000" b="1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38272" y="5860134"/>
            <a:ext cx="485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rgbClr val="931922"/>
                </a:solidFill>
                <a:latin typeface="Franklin Gothic Book" panose="020B0503020102020204" pitchFamily="34" charset="0"/>
              </a:rPr>
              <a:t>Kopā </a:t>
            </a:r>
            <a:r>
              <a:rPr lang="lv-LV" b="1" dirty="0" smtClean="0">
                <a:solidFill>
                  <a:srgbClr val="931922"/>
                </a:solidFill>
                <a:latin typeface="Franklin Gothic Book" panose="020B0503020102020204" pitchFamily="34" charset="0"/>
              </a:rPr>
              <a:t>16,25 GHz</a:t>
            </a:r>
            <a:r>
              <a:rPr lang="lv-LV" dirty="0" smtClean="0">
                <a:solidFill>
                  <a:srgbClr val="931922"/>
                </a:solidFill>
                <a:latin typeface="Franklin Gothic Book" panose="020B0503020102020204" pitchFamily="34" charset="0"/>
              </a:rPr>
              <a:t> papildu spektra IMT sistēmām!</a:t>
            </a:r>
            <a:endParaRPr lang="lv-LV" dirty="0">
              <a:solidFill>
                <a:srgbClr val="93192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9098"/>
            <a:ext cx="5760640" cy="1143000"/>
          </a:xfrm>
        </p:spPr>
        <p:txBody>
          <a:bodyPr/>
          <a:lstStyle/>
          <a:p>
            <a:r>
              <a:rPr lang="lv-LV" dirty="0" smtClean="0"/>
              <a:t>Koordinācija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998A-D5DC-4328-8EF5-1D800F0F4575}" type="datetime1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09.12.2019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A994-D906-459A-A008-5230351B2E69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3714" y="1562207"/>
            <a:ext cx="7920880" cy="446999"/>
            <a:chOff x="4723705" y="-3585"/>
            <a:chExt cx="3142053" cy="446999"/>
          </a:xfrm>
        </p:grpSpPr>
        <p:sp>
          <p:nvSpPr>
            <p:cNvPr id="8" name="Rectangle 7"/>
            <p:cNvSpPr/>
            <p:nvPr/>
          </p:nvSpPr>
          <p:spPr>
            <a:xfrm>
              <a:off x="4723705" y="0"/>
              <a:ext cx="3111548" cy="4434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4754210" y="-3585"/>
              <a:ext cx="3111548" cy="443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smtClean="0">
                  <a:latin typeface="Franklin Gothic Book" panose="020B0503020102020204" pitchFamily="34" charset="0"/>
                </a:rPr>
                <a:t>Sadarbība ar kaimiņvalstīm frekvenču </a:t>
              </a:r>
              <a:r>
                <a:rPr lang="lv-LV" sz="2000" b="1" dirty="0" smtClean="0">
                  <a:latin typeface="Franklin Gothic Book" panose="020B0503020102020204" pitchFamily="34" charset="0"/>
                </a:rPr>
                <a:t>koordinācijā</a:t>
              </a:r>
              <a:r>
                <a:rPr lang="lv-LV" sz="2000" dirty="0" smtClean="0">
                  <a:latin typeface="Franklin Gothic Book" panose="020B0503020102020204" pitchFamily="34" charset="0"/>
                </a:rPr>
                <a:t> – frekvenču atšķirīga izmantošana kaimiņvalstīs</a:t>
              </a:r>
              <a:endParaRPr lang="lv-LV" sz="2000" kern="1200" dirty="0"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6" y="2157992"/>
            <a:ext cx="7654814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8828</TotalTime>
  <Words>310</Words>
  <Application>Microsoft Office PowerPoint</Application>
  <PresentationFormat>On-screen Show (4:3)</PresentationFormat>
  <Paragraphs>109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Franklin Gothic Book</vt:lpstr>
      <vt:lpstr>Office Theme</vt:lpstr>
      <vt:lpstr>Radiofrekvenču spektra pieejamība 5G mobilo sakaru tīkliem</vt:lpstr>
      <vt:lpstr>Radiofrekvenču spektrs IMT sistēmām (2G - 5G ... )</vt:lpstr>
      <vt:lpstr>5G tīklu attīstība</vt:lpstr>
      <vt:lpstr>PowerPoint Presentation</vt:lpstr>
      <vt:lpstr>Kuras joslas pieejamas 5G no lietošanā esošajām?</vt:lpstr>
      <vt:lpstr>Nākotnes 5G joslas</vt:lpstr>
      <vt:lpstr>Koordinācija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Raitis Berkmanis</dc:creator>
  <cp:lastModifiedBy>Guntis Ancāns</cp:lastModifiedBy>
  <cp:revision>587</cp:revision>
  <cp:lastPrinted>2017-04-12T10:34:59Z</cp:lastPrinted>
  <dcterms:created xsi:type="dcterms:W3CDTF">2015-03-20T10:12:39Z</dcterms:created>
  <dcterms:modified xsi:type="dcterms:W3CDTF">2019-12-09T17:46:38Z</dcterms:modified>
</cp:coreProperties>
</file>